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7" r:id="rId3"/>
    <p:sldId id="790" r:id="rId4"/>
    <p:sldId id="675" r:id="rId5"/>
    <p:sldId id="259" r:id="rId6"/>
    <p:sldId id="266" r:id="rId7"/>
    <p:sldId id="268" r:id="rId8"/>
    <p:sldId id="751" r:id="rId9"/>
    <p:sldId id="269" r:id="rId10"/>
    <p:sldId id="262" r:id="rId11"/>
    <p:sldId id="273" r:id="rId12"/>
    <p:sldId id="256" r:id="rId13"/>
    <p:sldId id="274" r:id="rId14"/>
    <p:sldId id="789" r:id="rId15"/>
    <p:sldId id="745" r:id="rId16"/>
    <p:sldId id="750" r:id="rId17"/>
    <p:sldId id="736" r:id="rId18"/>
    <p:sldId id="760" r:id="rId19"/>
    <p:sldId id="761" r:id="rId20"/>
    <p:sldId id="759" r:id="rId21"/>
    <p:sldId id="762" r:id="rId22"/>
    <p:sldId id="763" r:id="rId23"/>
    <p:sldId id="764" r:id="rId24"/>
    <p:sldId id="765" r:id="rId25"/>
    <p:sldId id="7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9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9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36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5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06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5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1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4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E5FEE5-E0DF-4D6E-A7AB-F8AB3DD9BE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5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0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9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0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1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18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36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9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34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36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7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175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43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538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39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41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63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8EAC9-46CC-4C5A-B470-DCB2817E92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44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9E5FEE5-E0DF-4D6E-A7AB-F8AB3DD9BE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0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0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2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1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9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6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CF75-D5D8-4036-9DCE-5F15F535D6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50F16F-4166-4C70-9D48-16311C486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010B-B3EA-43F0-BCBA-76460E9EACC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1A8044-E698-4904-9D0E-B87E7A43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1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369"/>
            <a:ext cx="10267406" cy="5974081"/>
          </a:xfrm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ru-RU" sz="8000" b="1" dirty="0">
                <a:latin typeface="a_AlbionicExp" pitchFamily="34" charset="-52"/>
              </a:rPr>
              <a:t>Факультет </a:t>
            </a:r>
            <a:br>
              <a:rPr lang="ru-RU" sz="8000" b="1" dirty="0">
                <a:latin typeface="a_AlbionicExp" pitchFamily="34" charset="-52"/>
              </a:rPr>
            </a:br>
            <a:r>
              <a:rPr lang="ru-RU" sz="8000" b="1" dirty="0">
                <a:latin typeface="a_AlbionicExp" pitchFamily="34" charset="-52"/>
              </a:rPr>
              <a:t>физической культуры</a:t>
            </a:r>
            <a:br>
              <a:rPr lang="ru-RU" sz="8000" b="1" dirty="0">
                <a:latin typeface="a_AlbionicExp" pitchFamily="34" charset="-52"/>
              </a:rPr>
            </a:br>
            <a:r>
              <a:rPr lang="ru-RU" sz="4400" b="1" dirty="0">
                <a:latin typeface="a_AlbionicExp" pitchFamily="34" charset="-52"/>
              </a:rPr>
              <a:t>УО «ГГУ имени. Ф. Скорины», Гомель</a:t>
            </a:r>
            <a:br>
              <a:rPr lang="ru-RU" sz="4400" b="1" dirty="0">
                <a:latin typeface="a_AlbionicExp" pitchFamily="34" charset="-52"/>
              </a:rPr>
            </a:br>
            <a:r>
              <a:rPr lang="ru-RU" sz="3100" dirty="0">
                <a:solidFill>
                  <a:srgbClr val="00B050"/>
                </a:solidFill>
                <a:latin typeface="pt_sans"/>
              </a:rPr>
              <a:t>ул. Советская д. 108 (кор.1), ауд. 1-2 </a:t>
            </a:r>
            <a:br>
              <a:rPr lang="ru-RU" sz="3100" dirty="0">
                <a:solidFill>
                  <a:srgbClr val="00B050"/>
                </a:solidFill>
                <a:latin typeface="pt_sans"/>
              </a:rPr>
            </a:br>
            <a:r>
              <a:rPr lang="ru-RU" sz="3100" dirty="0">
                <a:solidFill>
                  <a:srgbClr val="00B050"/>
                </a:solidFill>
                <a:latin typeface="pt_sans"/>
              </a:rPr>
              <a:t>Телефон: +375-232 51-21-44</a:t>
            </a:r>
            <a:r>
              <a:rPr lang="ru-RU" sz="3100" b="1" dirty="0">
                <a:solidFill>
                  <a:srgbClr val="00B050"/>
                </a:solidFill>
                <a:latin typeface="pt_sans"/>
              </a:rPr>
              <a:t>, </a:t>
            </a:r>
            <a:r>
              <a:rPr lang="ru-RU" sz="3100" dirty="0">
                <a:solidFill>
                  <a:srgbClr val="00B050"/>
                </a:solidFill>
              </a:rPr>
              <a:t>E-</a:t>
            </a:r>
            <a:r>
              <a:rPr lang="ru-RU" sz="3100" dirty="0" err="1">
                <a:solidFill>
                  <a:srgbClr val="00B050"/>
                </a:solidFill>
              </a:rPr>
              <a:t>mail</a:t>
            </a:r>
            <a:r>
              <a:rPr lang="ru-RU" sz="3100" dirty="0">
                <a:solidFill>
                  <a:srgbClr val="00B050"/>
                </a:solidFill>
              </a:rPr>
              <a:t>: </a:t>
            </a:r>
            <a:r>
              <a:rPr lang="en-US" sz="3100" dirty="0">
                <a:solidFill>
                  <a:srgbClr val="00B050"/>
                </a:solidFill>
              </a:rPr>
              <a:t>phys-culture*gsu.by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>
                <a:solidFill>
                  <a:srgbClr val="00B050"/>
                </a:solidFill>
                <a:latin typeface="pt_sans"/>
              </a:rPr>
              <a:t>+375-29-398-85-62!!! </a:t>
            </a:r>
            <a:br>
              <a:rPr lang="ru-RU" sz="4400" b="1" dirty="0">
                <a:solidFill>
                  <a:srgbClr val="00B050"/>
                </a:solidFill>
                <a:latin typeface="pt_sans"/>
              </a:rPr>
            </a:br>
            <a:r>
              <a:rPr lang="ru-RU" sz="3100" b="1" dirty="0">
                <a:solidFill>
                  <a:srgbClr val="00B050"/>
                </a:solidFill>
                <a:latin typeface="pt_sans"/>
              </a:rPr>
              <a:t>(ИВАНОВ Сергей Анатольевич)</a:t>
            </a:r>
            <a:r>
              <a:rPr lang="ru-RU" sz="4400" b="1" dirty="0">
                <a:solidFill>
                  <a:srgbClr val="00B050"/>
                </a:solidFill>
                <a:latin typeface="pt_sans"/>
              </a:rPr>
              <a:t/>
            </a:r>
            <a:br>
              <a:rPr lang="ru-RU" sz="4400" b="1" dirty="0">
                <a:solidFill>
                  <a:srgbClr val="00B050"/>
                </a:solidFill>
                <a:latin typeface="pt_sans"/>
              </a:rPr>
            </a:br>
            <a:r>
              <a:rPr lang="ru-RU" sz="4400" b="1" dirty="0">
                <a:solidFill>
                  <a:srgbClr val="00B050"/>
                </a:solidFill>
                <a:latin typeface="pt_sans"/>
              </a:rPr>
              <a:t>ВСЕ О ПОСТУПЛЕНИИ НА ФАКУЛЬТЕТ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>
                <a:latin typeface="a_AlbionicExp" pitchFamily="34" charset="-52"/>
              </a:rPr>
              <a:t/>
            </a:r>
            <a:br>
              <a:rPr lang="ru-RU" sz="4400" b="1" dirty="0">
                <a:latin typeface="a_AlbionicExp" pitchFamily="34" charset="-52"/>
              </a:rPr>
            </a:br>
            <a:r>
              <a:rPr lang="ru-RU" altLang="ru-RU" sz="3200" b="1" dirty="0">
                <a:solidFill>
                  <a:srgbClr val="000000"/>
                </a:solidFill>
              </a:rPr>
              <a:t/>
            </a:r>
            <a:br>
              <a:rPr lang="ru-RU" altLang="ru-RU" sz="3200" b="1" dirty="0">
                <a:solidFill>
                  <a:srgbClr val="000000"/>
                </a:solidFill>
              </a:rPr>
            </a:br>
            <a:r>
              <a:rPr lang="en-US" altLang="ru-RU" sz="3200" b="1" dirty="0">
                <a:solidFill>
                  <a:srgbClr val="000000"/>
                </a:solidFill>
              </a:rPr>
              <a:t/>
            </a:r>
            <a:br>
              <a:rPr lang="en-US" altLang="ru-RU" sz="3200" b="1" dirty="0">
                <a:solidFill>
                  <a:srgbClr val="000000"/>
                </a:solidFill>
              </a:rPr>
            </a:br>
            <a:r>
              <a:rPr lang="en-US" altLang="ru-RU" sz="3200" b="1" dirty="0">
                <a:solidFill>
                  <a:srgbClr val="000000"/>
                </a:solidFill>
              </a:rPr>
              <a:t/>
            </a:r>
            <a:br>
              <a:rPr lang="en-US" altLang="ru-RU" sz="3200" b="1" dirty="0">
                <a:solidFill>
                  <a:srgbClr val="000000"/>
                </a:solidFill>
              </a:rPr>
            </a:br>
            <a:r>
              <a:rPr lang="en-US" altLang="ru-RU" sz="3200" b="1" dirty="0">
                <a:solidFill>
                  <a:srgbClr val="000000"/>
                </a:solidFill>
              </a:rPr>
              <a:t/>
            </a:r>
            <a:br>
              <a:rPr lang="en-US" altLang="ru-RU" sz="3200" b="1" dirty="0">
                <a:solidFill>
                  <a:srgbClr val="000000"/>
                </a:solidFill>
              </a:rPr>
            </a:br>
            <a:r>
              <a:rPr lang="ru-RU" altLang="ru-RU" sz="3200" b="1" dirty="0">
                <a:solidFill>
                  <a:srgbClr val="000000"/>
                </a:solidFill>
              </a:rPr>
              <a:t/>
            </a:r>
            <a:br>
              <a:rPr lang="ru-RU" altLang="ru-RU" sz="3200" b="1" dirty="0">
                <a:solidFill>
                  <a:srgbClr val="000000"/>
                </a:solidFill>
              </a:rPr>
            </a:br>
            <a:endParaRPr lang="ru-RU" alt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218" y="203200"/>
            <a:ext cx="11161182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СПЕЦИАЛИЗАЦИИ </a:t>
            </a:r>
            <a:br>
              <a:rPr lang="ru-RU" sz="3200" b="1" dirty="0"/>
            </a:br>
            <a:r>
              <a:rPr lang="ru-RU" sz="3200" b="1" dirty="0"/>
              <a:t>специальности </a:t>
            </a:r>
            <a:r>
              <a:rPr lang="ru-RU" sz="2700" b="1" dirty="0"/>
              <a:t>«Образование в области физической культуры »</a:t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270000"/>
            <a:ext cx="10083800" cy="4771361"/>
          </a:xfrm>
        </p:spPr>
        <p:txBody>
          <a:bodyPr>
            <a:noAutofit/>
          </a:bodyPr>
          <a:lstStyle/>
          <a:p>
            <a:r>
              <a:rPr lang="ru-RU" sz="2800" b="1" dirty="0"/>
              <a:t>1-03 02 01 02 «Тренерская работа по виду спорта (спортивные игры)» </a:t>
            </a:r>
          </a:p>
          <a:p>
            <a:r>
              <a:rPr lang="ru-RU" sz="2800" b="1" dirty="0"/>
              <a:t>1-03 02 01 02 Тренерская работа по виду спорта (легкая атлетика)» </a:t>
            </a:r>
          </a:p>
          <a:p>
            <a:r>
              <a:rPr lang="ru-RU" sz="2800" b="1" dirty="0"/>
              <a:t>1-03 02 01 03 «Физкультурно-оздоровительная и туристско-рекреационная деятельность» </a:t>
            </a:r>
          </a:p>
          <a:p>
            <a:r>
              <a:rPr lang="ru-RU" sz="2800" b="1" dirty="0"/>
              <a:t>1-03 02 01 04 «Основы физической реабилитации» </a:t>
            </a:r>
          </a:p>
          <a:p>
            <a:r>
              <a:rPr lang="ru-RU" sz="2800" b="1" dirty="0"/>
              <a:t>1-03 02 01 05 «Основы лечебной физической культуры» </a:t>
            </a:r>
          </a:p>
          <a:p>
            <a:r>
              <a:rPr lang="ru-RU" sz="2800" b="1" dirty="0"/>
              <a:t>1-03 02 01 06 «Дошкольное физическое воспитание»</a:t>
            </a:r>
          </a:p>
        </p:txBody>
      </p:sp>
    </p:spTree>
    <p:extLst>
      <p:ext uri="{BB962C8B-B14F-4D97-AF65-F5344CB8AC3E}">
        <p14:creationId xmlns:p14="http://schemas.microsoft.com/office/powerpoint/2010/main" val="17777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798300" cy="7493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ПЕРЕПОДГОТОВКА КАДРОВ </a:t>
            </a:r>
            <a:br>
              <a:rPr lang="ru-RU" b="1" dirty="0"/>
            </a:br>
            <a:r>
              <a:rPr lang="ru-RU" sz="3100" b="1" dirty="0"/>
              <a:t>(на базе высшего образования)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384300"/>
            <a:ext cx="9944100" cy="51180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2017 г.</a:t>
            </a:r>
          </a:p>
          <a:p>
            <a:r>
              <a:rPr lang="ru-RU" sz="2800" b="1" dirty="0"/>
              <a:t>1 -88 01 71 «Оздоровительная физическая культура» </a:t>
            </a:r>
            <a:r>
              <a:rPr lang="ru-RU" sz="2800" dirty="0"/>
              <a:t>(квалификация инструктор-методист)</a:t>
            </a:r>
          </a:p>
          <a:p>
            <a:r>
              <a:rPr lang="ru-RU" sz="2800" b="1" dirty="0"/>
              <a:t>1-89 03 71  « Менеджмент туристской индустрии»</a:t>
            </a:r>
          </a:p>
          <a:p>
            <a:pPr marL="0" indent="0">
              <a:buNone/>
            </a:pPr>
            <a:r>
              <a:rPr lang="ru-RU" sz="2800" dirty="0"/>
              <a:t>    (квалификация менеджер) </a:t>
            </a:r>
          </a:p>
          <a:p>
            <a:pPr marL="0" indent="0">
              <a:buNone/>
            </a:pPr>
            <a:r>
              <a:rPr lang="ru-RU" sz="2800" b="1" dirty="0"/>
              <a:t>2019 г.</a:t>
            </a:r>
          </a:p>
          <a:p>
            <a:r>
              <a:rPr lang="ru-RU" sz="2800" b="1" dirty="0"/>
              <a:t>1-88 02 71 «Тренерская работа (с указанием вида спорта)»</a:t>
            </a:r>
            <a:r>
              <a:rPr lang="ru-RU" sz="2800" dirty="0"/>
              <a:t> (квалификация тренер-преподаватель)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Заочная. 2 года. 4 этапа.</a:t>
            </a:r>
          </a:p>
          <a:p>
            <a:pPr marL="0" indent="0">
              <a:buNone/>
            </a:pPr>
            <a:r>
              <a:rPr lang="ru-RU" sz="2800" dirty="0"/>
              <a:t>По окончании обучения выдается </a:t>
            </a:r>
            <a:r>
              <a:rPr lang="ru-RU" sz="2800" b="1" dirty="0"/>
              <a:t>ДИПЛОМ ГОСУДАРСТВЕННОГО ОБРАЗЦА О ПЕРЕПОДГОТОВКЕ НА УРОВНЕ ВЫСШЕГО ОБРАЗОВАНИЯ</a:t>
            </a:r>
            <a:r>
              <a:rPr lang="ru-RU" sz="2800" dirty="0"/>
              <a:t> с присвоением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6905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27000"/>
            <a:ext cx="9108902" cy="698500"/>
          </a:xfrm>
        </p:spPr>
        <p:txBody>
          <a:bodyPr>
            <a:normAutofit/>
          </a:bodyPr>
          <a:lstStyle/>
          <a:p>
            <a:r>
              <a:rPr lang="ru-RU" sz="3200" b="1" dirty="0"/>
              <a:t>ПОВЫШЕНИЕ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914400"/>
            <a:ext cx="9258300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</a:rPr>
              <a:t>2019 г.</a:t>
            </a:r>
          </a:p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Профиль образования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</a:rPr>
              <a:t>«Физическая культура. Туризм и гостеприимство»,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направление образования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</a:rPr>
              <a:t>«Физическая культура и спорт»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Профиль образования </a:t>
            </a:r>
            <a:r>
              <a:rPr lang="ru-RU" sz="2800" b="1" dirty="0">
                <a:solidFill>
                  <a:schemeClr val="tx1"/>
                </a:solidFill>
              </a:rPr>
              <a:t>«Физическая культура. Туризм и гостеприимство»</a:t>
            </a:r>
            <a:r>
              <a:rPr lang="ru-RU" sz="2800" dirty="0">
                <a:solidFill>
                  <a:schemeClr val="tx1"/>
                </a:solidFill>
              </a:rPr>
              <a:t>, направление образования </a:t>
            </a:r>
            <a:r>
              <a:rPr lang="ru-RU" sz="2800" b="1" dirty="0">
                <a:solidFill>
                  <a:schemeClr val="tx1"/>
                </a:solidFill>
              </a:rPr>
              <a:t>«Туризм и гостеприимство»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Образование</a:t>
            </a:r>
            <a:r>
              <a:rPr lang="ru-RU" sz="2800" dirty="0">
                <a:solidFill>
                  <a:schemeClr val="tx1"/>
                </a:solidFill>
              </a:rPr>
              <a:t> – среднее или высшее</a:t>
            </a:r>
          </a:p>
          <a:p>
            <a:pPr marL="0" indent="0" fontAlgn="base">
              <a:buNone/>
            </a:pPr>
            <a:r>
              <a:rPr lang="ru-RU" sz="2800" b="1" dirty="0">
                <a:solidFill>
                  <a:schemeClr val="tx1"/>
                </a:solidFill>
              </a:rPr>
              <a:t>Форма получения образования</a:t>
            </a:r>
            <a:r>
              <a:rPr lang="ru-RU" sz="2800" dirty="0">
                <a:solidFill>
                  <a:schemeClr val="tx1"/>
                </a:solidFill>
              </a:rPr>
              <a:t> – очная (дневная)</a:t>
            </a:r>
          </a:p>
          <a:p>
            <a:pPr marL="0" indent="0" fontAlgn="base">
              <a:buNone/>
            </a:pPr>
            <a:r>
              <a:rPr lang="ru-RU" sz="2800" b="1" dirty="0">
                <a:solidFill>
                  <a:schemeClr val="tx1"/>
                </a:solidFill>
              </a:rPr>
              <a:t>Продолжительность обучения</a:t>
            </a:r>
            <a:r>
              <a:rPr lang="ru-RU" sz="2800" dirty="0">
                <a:solidFill>
                  <a:schemeClr val="tx1"/>
                </a:solidFill>
              </a:rPr>
              <a:t> – 2 недели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6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463BA8-0340-4AD2-971C-33F0D89C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32E55-E35C-404F-95EE-E0B81DAA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0"/>
            <a:ext cx="9177020" cy="983673"/>
          </a:xfrm>
        </p:spPr>
        <p:txBody>
          <a:bodyPr>
            <a:normAutofit fontScale="90000"/>
          </a:bodyPr>
          <a:lstStyle/>
          <a:p>
            <a:r>
              <a:rPr lang="ru-RU" dirty="0"/>
              <a:t>Сайт университета: </a:t>
            </a:r>
            <a:r>
              <a:rPr lang="en-US" sz="6000" dirty="0"/>
              <a:t>gsu.by</a:t>
            </a:r>
            <a:r>
              <a:rPr lang="ru-RU" sz="6000" dirty="0"/>
              <a:t> (ВОЕННАЯ КАФЕДРА!!!!)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22" y="1680211"/>
            <a:ext cx="665988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4" y="0"/>
            <a:ext cx="8978537" cy="67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42258"/>
              </p:ext>
            </p:extLst>
          </p:nvPr>
        </p:nvGraphicFramePr>
        <p:xfrm>
          <a:off x="532015" y="772579"/>
          <a:ext cx="10844238" cy="4794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7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6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3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Специальность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Квалификация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68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Образование в области физической культуры (очная, 4 года)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бюджет, </a:t>
                      </a:r>
                      <a:r>
                        <a:rPr lang="en-US" sz="2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2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платное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Преподаватель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Образование в области физической культуры (заочная сокращенная, 4 года)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20</a:t>
                      </a:r>
                      <a:r>
                        <a:rPr lang="ru-RU" sz="2400" dirty="0" smtClean="0">
                          <a:effectLst/>
                        </a:rPr>
                        <a:t> – бюджет 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Преподаватель</a:t>
                      </a:r>
                      <a:endParaRPr lang="ru-RU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6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Тренерская деятельность (очная, 4 года)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ru-RU" sz="2400" dirty="0" smtClean="0">
                          <a:effectLst/>
                        </a:rPr>
                        <a:t>легкая</a:t>
                      </a:r>
                      <a:r>
                        <a:rPr lang="ru-RU" sz="2400" baseline="0" dirty="0" smtClean="0">
                          <a:effectLst/>
                        </a:rPr>
                        <a:t> атлетика, бокс, футбол)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</a:rPr>
                        <a:t>(бюджет)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Тренер Преподаватель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35BCE3-5517-4DAE-AA45-6DC5F2889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712519"/>
            <a:ext cx="9048557" cy="53288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в области физической культуры</a:t>
            </a:r>
          </a:p>
          <a:p>
            <a:pPr marL="0" indent="0" algn="ctr">
              <a:lnSpc>
                <a:spcPct val="107000"/>
              </a:lnSpc>
              <a:buNone/>
            </a:pPr>
            <a:endParaRPr lang="ru-RU" sz="2400" b="1" cap="al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Дневная – 4 года (бюджет и платная)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90C226"/>
              </a:buClr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Заочная – 5 лет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(бюджет и платная)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90C226"/>
              </a:buClr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Заочная сокращенная – 4 года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(бюджет)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испытания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или белорусский язык – ЦЭ и/или ЦТ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– ЦЭ и/или ЦТ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 (спортивные нормативы) – внутренний экзамен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8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042292-3CB8-4570-84FE-480AA5EB7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391886"/>
            <a:ext cx="9404817" cy="61870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Заочная сокращенная форма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Принимаются лица, получившие среднее специальное образование по следующим специальностям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экзаменов (в том числе на заочную)!!!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2-88 02 01 Спортивно-педагогическая деятельность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2-03 02 01 Физическая культура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вступительных испытаний (внутренние экзамены)!!!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2-01 01 01 31 Дошкольное образование (специализация «Физическое воспитание»)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2-01 02 01 31 Начальное образование (специализация «Физическое воспитание»)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испытания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 (спортивные нормативы)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 и методика физического воспитания (письменно)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7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88900"/>
            <a:ext cx="11772900" cy="1282700"/>
          </a:xfrm>
        </p:spPr>
        <p:txBody>
          <a:bodyPr/>
          <a:lstStyle/>
          <a:p>
            <a:r>
              <a:rPr lang="ru-RU" b="1" dirty="0"/>
              <a:t>БЕЗ ЭКЗАМЕНОВ на заочную </a:t>
            </a:r>
            <a:br>
              <a:rPr lang="ru-RU" b="1" dirty="0"/>
            </a:br>
            <a:r>
              <a:rPr lang="ru-RU" b="1" dirty="0"/>
              <a:t>и заочную сокращенную формы!!!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1800" y="1524000"/>
            <a:ext cx="9947234" cy="45173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400" b="1" dirty="0"/>
              <a:t>Выпускники </a:t>
            </a:r>
          </a:p>
          <a:p>
            <a:r>
              <a:rPr lang="ru-RU" sz="4400" dirty="0"/>
              <a:t>2-88 02 01 Спортивно-педагогическая деятельность </a:t>
            </a:r>
            <a:r>
              <a:rPr lang="ru-RU" sz="4400" b="1" u="sng" dirty="0"/>
              <a:t>(УОР!!!) </a:t>
            </a:r>
          </a:p>
          <a:p>
            <a:r>
              <a:rPr lang="ru-RU" sz="4400" dirty="0"/>
              <a:t>2-03 02 01 – Физическая культура 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b="1" u="sng" dirty="0"/>
              <a:t>с </a:t>
            </a:r>
            <a:r>
              <a:rPr lang="ru-RU" sz="4400" b="1" i="1" u="sng" dirty="0"/>
              <a:t>дипломом</a:t>
            </a:r>
            <a:r>
              <a:rPr lang="ru-RU" sz="4400" b="1" u="sng" dirty="0"/>
              <a:t> о среднем специальном образовании!!!</a:t>
            </a:r>
          </a:p>
          <a:p>
            <a:endParaRPr lang="ru-RU" sz="4400" dirty="0"/>
          </a:p>
          <a:p>
            <a:pPr marL="0" indent="0">
              <a:buNone/>
            </a:pPr>
            <a:r>
              <a:rPr lang="ru-RU" sz="4400" dirty="0"/>
              <a:t>(конкурс  справок о спортивном достижении и аттестатов)</a:t>
            </a:r>
          </a:p>
        </p:txBody>
      </p:sp>
    </p:spTree>
    <p:extLst>
      <p:ext uri="{BB962C8B-B14F-4D97-AF65-F5344CB8AC3E}">
        <p14:creationId xmlns:p14="http://schemas.microsoft.com/office/powerpoint/2010/main" val="42312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" y="184464"/>
            <a:ext cx="11115304" cy="651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97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FA1929-CC9D-4283-9ABB-150C250D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403762"/>
            <a:ext cx="10010898" cy="9144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7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Тренерская деятельность (с указанием вида спорта)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C673AD-D475-493A-93C6-67BBFA972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318162"/>
            <a:ext cx="8977305" cy="47231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sz="28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Дневная – 4 года 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800" b="1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</a:t>
            </a:r>
            <a:r>
              <a:rPr lang="ru-RU" sz="28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или белорусский язык – ЦЭ и/или ЦТ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– ЦЭ и/или ЦТ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 (спортивные нормативы).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9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AB3747-582D-4D7F-A934-B1839427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302821"/>
            <a:ext cx="8941493" cy="43344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НЕОБХОДИМЫЕ ДЛЯ ПОСТУПЛЕНИЯ 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DD896B-1317-408D-9B99-BF438EAB8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30" y="736270"/>
            <a:ext cx="11728862" cy="5818909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заявление на имя ректора ГГУ имени Ф. Скорины (заполняется при подаче документов);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оригиналы документа об образовании и приложения к нему;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оригиналы сертификатов ЦЭ и/или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ЦТ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медицинская справка о состоянии здоровья (по форме 1здр/у-10);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характеристика (выпускникам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2 фотографии размером 3 х 4 см;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ксерокопия паспорта (стр.31-33, стр.25 – регистрация);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документы, подтверждающие право абитуриента на льготы (например - справка о спортивном достижении, удостоверение мастера спорта Республики Беларусь или мастера спорта Республики Беларусь международного класса);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рекомендация педагогического совета (для поступающих на условиях целевой подготовки);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выписка (копия) из трудовой книжки, и (или) копия гражданско-правового договора, и (или) копия свидетельства о государственной регистрации индивидуального предпринимателя (для абитуриентов, поступающих на заочную форму получения образования за счет средств бюджета и на платной основе).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6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F3B61D-4E7C-4C51-9CBF-8113E250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273132"/>
            <a:ext cx="9167124" cy="54350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ЛЬГОТЫ!!!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ЛЬГОТА «БЕЗ ЭКЗАМЕНОВ»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C84E36-5E37-49F5-AEFD-E3CD89F2B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632" y="816638"/>
            <a:ext cx="11894490" cy="5892920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(дипломы I, II, III степени)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международных олимпиад (в соответствии с перечнем, устанавливаемым Министерством образования 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республиканской олимпиады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учебным предметам при поступлении на специальности, для которых данный учебный предмет определен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профильного испытания (одного из профильных испытаний))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исключением специальностей «Экономическое право», «Правоведение»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Лица, прошедшие обучение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профильных классах (группах)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общего среднего образования, при наличии в документе об образовании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отметок не ниже 7 (семи) баллов по всем учебным предметам и отметок не ниже 8 (восьми)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по учебным предметам, соответствующим предметам профильных испытаний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поступлении на специальности, перечень которых устанавливается МО (при наличии рекомендации педагогического совета учреждения образования, которое они закончили, и по результатам собеседования, проводимого УВО в порядке, устанавливаемом МО), при условии последующей обязательной работы по распределению после получения высшего образования в дневной форме за счет средств бюджета не менее пяти лет.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7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6E0E89-A788-4A8F-A943-6856B05CC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30" y="249382"/>
            <a:ext cx="11661568" cy="579197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Участники (спортсмены) Олимпийских, Паралимпийских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Дефлимпийских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игр, лица, занявшие 1-3-е места на Юношеских Олимпийских играх, принимавшие участие в данных спортивных соревнованиях в составе национальных и сборных команд Республики Беларусь по видам спорта;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Лица, занявшие 1-3-е места на чемпионатах, в финалах кубков, на первенствах мира и Европы, Европейских играх, Европейских юношеских олимпийских фестивалях по видам спорта, входящим в программу Олимпийских игр и включенным в реестр видов спорта Республики Беларусь, принимавшие участие в данных спортивных соревнованиях в составе национальных и сборных команд Республики Беларусь по видам спорта;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Лица, занявшие 1-3-е места на чемпионатах, первенствах мира и Европы среди инвалидов по зрению и (или) с нарушением опорно-двигательного аппарата, на чемпионатах, первенствах мира и Европы среди инвалидов по слуху по видам спорта, входящим в программу Паралимпийских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Дефлимпийских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 и включенным в реестр видов спорта Республики Беларусь, принимавшие участие в данных спортивных соревнованиях в составе национальных и сборных команд Республики Беларусь по видам спорта;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Лица, занявшие в год приема или в году, предшествующем году приема, 1-е место на официальных чемпионатах Республики Беларусь по видам спорта, входящим в программу Олимпийских игр и включенным в реестр видов спорта Республики Беларусь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(или) по которым Министерством спорта и туризма сформированы национальные команды.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0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83A338-825D-42C4-9F13-DE0A9CBD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" y="261258"/>
            <a:ext cx="9927771" cy="952946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Льгота «вне конкурса»</a:t>
            </a:r>
            <a:r>
              <a:rPr lang="ru-RU" sz="24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специальность «Тренерская деятельность»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512743-2575-44DE-AD27-93E10E052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010" y="1080656"/>
            <a:ext cx="11340935" cy="5492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Лица, занявшие в год приема или в году, предшествующем году приема, 2-е и 3-е места на официальных чемпионатах Республики Беларусь, 1-е место в официальных финалах кубков, на первенствах, Олимпийских днях молодежи Республики Беларусь по видам спорта, входящим в программу Олимпийских игр и включенным в реестр видов спорта Республики Беларусь 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(или) по которым Министерством спорта и туризма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сформированы национальные команды Республики Беларусь по видам спорта;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Выпускники училищ олимпийского резерва, получившие в год приема среднее специальное образование за счет средств бюджета.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3097"/>
          <a:stretch/>
        </p:blipFill>
        <p:spPr bwMode="auto">
          <a:xfrm>
            <a:off x="6312024" y="2767103"/>
            <a:ext cx="3744416" cy="2616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1704" y="155953"/>
            <a:ext cx="5382704" cy="70659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85000"/>
              </a:lnSpc>
              <a:buNone/>
              <a:tabLst>
                <a:tab pos="1257300" algn="l"/>
              </a:tabLst>
              <a:defRPr/>
            </a:pP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портивная жизнь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18666"/>
            <a:ext cx="981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36042" y="5373217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В вузе работает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25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 спортивных секций по 1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8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 видам спорта. Среди них: вольная борьба, бадминтон, пауэрлифтинг, баскетбол, футбол, волейбол и т.д. В спортивных секциях занимаются свыше 400 студентов.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42" y="3119289"/>
            <a:ext cx="3693802" cy="2301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3" descr="J:\турнир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1493" b="17953"/>
          <a:stretch/>
        </p:blipFill>
        <p:spPr bwMode="auto">
          <a:xfrm>
            <a:off x="1863476" y="908720"/>
            <a:ext cx="4592564" cy="217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3" descr="J:\Иванников.jpg"/>
          <p:cNvPicPr>
            <a:picLocks noGrp="1"/>
          </p:cNvPicPr>
          <p:nvPr>
            <p:ph idx="429496729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/>
        </p:blipFill>
        <p:spPr>
          <a:xfrm>
            <a:off x="6672064" y="908720"/>
            <a:ext cx="3384376" cy="1878828"/>
          </a:xfrm>
        </p:spPr>
      </p:pic>
      <p:pic>
        <p:nvPicPr>
          <p:cNvPr id="11" name="Содержимое 3" descr="J:\Иванников.jpg"/>
          <p:cNvPicPr>
            <a:picLocks noGrp="1"/>
          </p:cNvPicPr>
          <p:nvPr>
            <p:ph idx="429496729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/>
        </p:blipFill>
        <p:spPr>
          <a:xfrm>
            <a:off x="6672064" y="960834"/>
            <a:ext cx="3260924" cy="18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02" y="145506"/>
            <a:ext cx="10591800" cy="6731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СПОРТИВНЫЕ ТРАДИЦИИ</a:t>
            </a:r>
          </a:p>
        </p:txBody>
      </p:sp>
      <p:pic>
        <p:nvPicPr>
          <p:cNvPr id="4098" name="Picture 2" descr="C:\Users\sevdalev\Pictur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787926"/>
            <a:ext cx="4214949" cy="59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vdalev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787927"/>
            <a:ext cx="4807835" cy="58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241300"/>
            <a:ext cx="11176000" cy="9017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0C226"/>
                </a:solidFill>
              </a:rPr>
              <a:t>СПОРТИВНЫЕ ТРАДИЦИИ</a:t>
            </a:r>
            <a:endParaRPr lang="ru-RU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03201" y="1004908"/>
            <a:ext cx="5461000" cy="2592388"/>
          </a:xfrm>
          <a:prstGeom prst="rect">
            <a:avLst/>
          </a:prstGeom>
        </p:spPr>
        <p:txBody>
          <a:bodyPr/>
          <a:lstStyle/>
          <a:p>
            <a:pPr marL="3175" indent="-3175" algn="ctr" eaLnBrk="0" fontAlgn="base" hangingPunct="0">
              <a:lnSpc>
                <a:spcPct val="90000"/>
              </a:lnSpc>
              <a:buClr>
                <a:srgbClr val="F3A447"/>
              </a:buClr>
              <a:buSzPct val="85000"/>
              <a:buFont typeface="Georgia" pitchFamily="18" charset="0"/>
              <a:buNone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Андрей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Рогозенко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175" indent="-3175" algn="ctr" eaLnBrk="0" fontAlgn="base" hangingPunct="0">
              <a:lnSpc>
                <a:spcPct val="90000"/>
              </a:lnSpc>
              <a:buClr>
                <a:srgbClr val="F3A447"/>
              </a:buClr>
              <a:buSzPct val="85000"/>
              <a:buFont typeface="Georgia" pitchFamily="18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Мастер спорта Республики Беларусь </a:t>
            </a:r>
            <a:r>
              <a:rPr lang="ru-RU" sz="2400" dirty="0">
                <a:solidFill>
                  <a:prstClr val="black">
                    <a:lumMod val="75000"/>
                  </a:prst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международного класса по баскетболу</a:t>
            </a:r>
          </a:p>
          <a:p>
            <a:pPr marL="3175" indent="-3175" algn="ctr" eaLnBrk="0" fontAlgn="base" hangingPunct="0">
              <a:lnSpc>
                <a:spcPct val="90000"/>
              </a:lnSpc>
              <a:buClr>
                <a:srgbClr val="F3A447"/>
              </a:buClr>
              <a:buSzPct val="85000"/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Бронзовый призер </a:t>
            </a:r>
          </a:p>
          <a:p>
            <a:pPr marL="3175" indent="-3175" algn="ctr" eaLnBrk="0" fontAlgn="base" hangingPunct="0">
              <a:lnSpc>
                <a:spcPct val="90000"/>
              </a:lnSpc>
              <a:buClr>
                <a:srgbClr val="F3A447"/>
              </a:buClr>
              <a:buSzPct val="85000"/>
              <a:buFont typeface="Georgia" pitchFamily="18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Европейских игр по баскетболу 3х3</a:t>
            </a:r>
          </a:p>
          <a:p>
            <a:pPr marL="3175" indent="-3175" algn="ctr" eaLnBrk="0" fontAlgn="base" hangingPunct="0">
              <a:lnSpc>
                <a:spcPct val="90000"/>
              </a:lnSpc>
              <a:buClr>
                <a:srgbClr val="F3A447"/>
              </a:buClr>
              <a:buSzPct val="85000"/>
              <a:buFont typeface="Georgia" pitchFamily="18" charset="0"/>
              <a:buNone/>
              <a:defRPr/>
            </a:pPr>
            <a:r>
              <a:rPr lang="ru-RU" sz="2000" dirty="0">
                <a:solidFill>
                  <a:prstClr val="black">
                    <a:lumMod val="75000"/>
                  </a:prst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10" descr="C:\Users\Сергей\AppData\Local\Microsoft\Windows\Temporary Internet Files\Content.Word\IMG-779d074cdf43e4605e2e80a42047b51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6" y="3268069"/>
            <a:ext cx="3072607" cy="322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5791200" y="980755"/>
            <a:ext cx="5938043" cy="241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Юлия </a:t>
            </a:r>
            <a:r>
              <a:rPr lang="ru-RU" alt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Костючкова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Georgia" panose="02040502050405020303" pitchFamily="18" charset="0"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Мастер спорта Республики Беларусь международного класса по легкой атлетике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Серебряный призер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Georgia" panose="02040502050405020303" pitchFamily="18" charset="0"/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Европейских игр по легкой атлетике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командном зачете</a:t>
            </a:r>
          </a:p>
        </p:txBody>
      </p:sp>
      <p:pic>
        <p:nvPicPr>
          <p:cNvPr id="11" name="Рисунок 11" descr="C:\Users\Сергей\AppData\Local\Microsoft\Windows\Temporary Internet Files\Content.Word\IMG-9ef7b9503cec25c0999c7fefc5ace95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91" y="3129095"/>
            <a:ext cx="24288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3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2" y="152400"/>
            <a:ext cx="9070802" cy="762000"/>
          </a:xfrm>
        </p:spPr>
        <p:txBody>
          <a:bodyPr>
            <a:normAutofit/>
          </a:bodyPr>
          <a:lstStyle/>
          <a:p>
            <a:r>
              <a:rPr lang="ru-RU" sz="3200" b="1" dirty="0"/>
              <a:t>ЛАБОРАТОРИИ ФАКУЛЬТЕТА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2" y="914400"/>
            <a:ext cx="5448297" cy="5126961"/>
          </a:xfrm>
        </p:spPr>
        <p:txBody>
          <a:bodyPr>
            <a:normAutofit/>
          </a:bodyPr>
          <a:lstStyle/>
          <a:p>
            <a:r>
              <a:rPr lang="ru-RU" sz="2400" b="1" dirty="0"/>
              <a:t>Музей-лаборатория спортивной славы Гомельщины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77370" y="914401"/>
            <a:ext cx="5146230" cy="4809462"/>
          </a:xfrm>
        </p:spPr>
        <p:txBody>
          <a:bodyPr>
            <a:normAutofit/>
          </a:bodyPr>
          <a:lstStyle/>
          <a:p>
            <a:r>
              <a:rPr lang="ru-RU" sz="2400" b="1" dirty="0"/>
              <a:t>Лаборатория олимпийских видов спорта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325" y="2185989"/>
            <a:ext cx="5045002" cy="4075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14A5CB-707C-44FA-8643-A3D105331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" y="2185988"/>
            <a:ext cx="6112665" cy="40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300"/>
            <a:ext cx="9855200" cy="622300"/>
          </a:xfrm>
        </p:spPr>
        <p:txBody>
          <a:bodyPr>
            <a:normAutofit/>
          </a:bodyPr>
          <a:lstStyle/>
          <a:p>
            <a:r>
              <a:rPr lang="ru-RU" sz="3200" b="1" dirty="0"/>
              <a:t>ЛАБОРАТОРИЯ ОЛИМПИЙСКИХ ВИДОВ СПОРТА</a:t>
            </a:r>
          </a:p>
        </p:txBody>
      </p:sp>
      <p:pic>
        <p:nvPicPr>
          <p:cNvPr id="5" name="Рисунок 2" descr="F:\Информация для буклета 60 лет\Лаборатория фото и видео\Лаборатория1\PC30000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556" y="3707849"/>
            <a:ext cx="4030869" cy="30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9" y="1725052"/>
            <a:ext cx="3931085" cy="3177148"/>
          </a:xfrm>
          <a:prstGeom prst="rect">
            <a:avLst/>
          </a:prstGeom>
        </p:spPr>
      </p:pic>
      <p:pic>
        <p:nvPicPr>
          <p:cNvPr id="1028" name="Picture 4" descr="http://newsgomel.by/sites/default/files/styles/news_first_image/public/dsc_3359.jpg?itok=1EQrBD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82" y="859213"/>
            <a:ext cx="4999216" cy="27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203200"/>
            <a:ext cx="9096202" cy="736600"/>
          </a:xfrm>
        </p:spPr>
        <p:txBody>
          <a:bodyPr>
            <a:normAutofit/>
          </a:bodyPr>
          <a:lstStyle/>
          <a:p>
            <a:r>
              <a:rPr lang="ru-RU" sz="3200" b="1" dirty="0"/>
              <a:t>ОБНОВЛЕННЫЕ СПОРТИВНЫЕ ОБЪЕКТЫ</a:t>
            </a:r>
          </a:p>
        </p:txBody>
      </p:sp>
      <p:pic>
        <p:nvPicPr>
          <p:cNvPr id="6" name="Рисунок 6" descr="D:\СЕРГЕЙ_разное по работе\ФОТО\IMG-bf617f6fb4a3986a36606bb41709cc4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9" y="706586"/>
            <a:ext cx="4397823" cy="323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:\новое\Изображение 016---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23" y="706586"/>
            <a:ext cx="4162970" cy="323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3" descr="C:\Users\Сергей\Downloads\IMG-94fb8160c02a795bc2993b6b8837d1af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4081777"/>
            <a:ext cx="3735297" cy="25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70" y="4088278"/>
            <a:ext cx="4945279" cy="279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79400"/>
            <a:ext cx="9083502" cy="622300"/>
          </a:xfrm>
        </p:spPr>
        <p:txBody>
          <a:bodyPr>
            <a:normAutofit/>
          </a:bodyPr>
          <a:lstStyle/>
          <a:p>
            <a:r>
              <a:rPr lang="ru-RU" sz="3200" b="1" dirty="0"/>
              <a:t>ФИЛИАЛЫ КАФЕДР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" y="1003300"/>
            <a:ext cx="5588000" cy="5038061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2600" b="1" dirty="0"/>
              <a:t>Действующие</a:t>
            </a:r>
          </a:p>
          <a:p>
            <a:r>
              <a:rPr lang="ru-RU" sz="2400" dirty="0"/>
              <a:t>УО «Гомельское государственное училище олимпийского резерва»</a:t>
            </a:r>
          </a:p>
          <a:p>
            <a:r>
              <a:rPr lang="ru-RU" sz="2400" dirty="0"/>
              <a:t>Учреждение «Гомельский областной центр олимпийского резерва по легкой атлетике»</a:t>
            </a:r>
          </a:p>
          <a:p>
            <a:r>
              <a:rPr lang="ru-RU" sz="2400" dirty="0"/>
              <a:t>Учреждение «Гомельский областной центр олимпийского резерва по игровым видам спорта»</a:t>
            </a:r>
          </a:p>
          <a:p>
            <a:r>
              <a:rPr lang="ru-RU" sz="2400" dirty="0"/>
              <a:t>Учреждение «Гомельская городская СДЮШОР №8 г. Гомеля» </a:t>
            </a:r>
          </a:p>
          <a:p>
            <a:r>
              <a:rPr lang="ru-RU" sz="2400" dirty="0"/>
              <a:t>ГУО «СШ №7, 28, 72 г. Гомеля»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18200" y="1155700"/>
            <a:ext cx="5384800" cy="3728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Перспективные</a:t>
            </a:r>
          </a:p>
          <a:p>
            <a:r>
              <a:rPr lang="ru-RU" sz="2400" dirty="0"/>
              <a:t>ГУ «СДЮШОР № 4 г. Гомеля» </a:t>
            </a:r>
          </a:p>
          <a:p>
            <a:r>
              <a:rPr lang="ru-RU" sz="2400" dirty="0"/>
              <a:t>Учреждение «ДЮСШ № 6 г. Гомеля»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1281</Words>
  <Application>Microsoft Office PowerPoint</Application>
  <PresentationFormat>Произвольный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Аспект</vt:lpstr>
      <vt:lpstr>Грань</vt:lpstr>
      <vt:lpstr>Факультет  физической культуры УО «ГГУ имени. Ф. Скорины», Гомель ул. Советская д. 108 (кор.1), ауд. 1-2  Телефон: +375-232 51-21-44, E-mail: phys-culture*gsu.by  +375-29-398-85-62!!!  (ИВАНОВ Сергей Анатольевич) ВСЕ О ПОСТУПЛЕНИИ НА ФАКУЛЬТЕТ       </vt:lpstr>
      <vt:lpstr>Презентация PowerPoint</vt:lpstr>
      <vt:lpstr>Презентация PowerPoint</vt:lpstr>
      <vt:lpstr>СПОРТИВНЫЕ ТРАДИЦИИ</vt:lpstr>
      <vt:lpstr>СПОРТИВНЫЕ ТРАДИЦИИ</vt:lpstr>
      <vt:lpstr>ЛАБОРАТОРИИ ФАКУЛЬТЕТА</vt:lpstr>
      <vt:lpstr>ЛАБОРАТОРИЯ ОЛИМПИЙСКИХ ВИДОВ СПОРТА</vt:lpstr>
      <vt:lpstr>ОБНОВЛЕННЫЕ СПОРТИВНЫЕ ОБЪЕКТЫ</vt:lpstr>
      <vt:lpstr>ФИЛИАЛЫ КАФЕДР</vt:lpstr>
      <vt:lpstr>СПЕЦИАЛИЗАЦИИ  специальности «Образование в области физической культуры »  </vt:lpstr>
      <vt:lpstr>ПЕРЕПОДГОТОВКА КАДРОВ  (на базе высшего образования)</vt:lpstr>
      <vt:lpstr>ПОВЫШЕНИЕ КВАЛИФИКАЦИИ</vt:lpstr>
      <vt:lpstr>Презентация PowerPoint</vt:lpstr>
      <vt:lpstr>Сайт университета: gsu.by (ВОЕННАЯ КАФЕДРА!!!!)</vt:lpstr>
      <vt:lpstr>Презентация PowerPoint</vt:lpstr>
      <vt:lpstr>Презентация PowerPoint</vt:lpstr>
      <vt:lpstr>Презентация PowerPoint</vt:lpstr>
      <vt:lpstr>Презентация PowerPoint</vt:lpstr>
      <vt:lpstr>БЕЗ ЭКЗАМЕНОВ на заочную  и заочную сокращенную формы!!!</vt:lpstr>
      <vt:lpstr>Тренерская деятельность (с указанием вида спорта) </vt:lpstr>
      <vt:lpstr>ДОКУМЕНТЫ НЕОБХОДИМЫЕ ДЛЯ ПОСТУПЛЕНИЯ   </vt:lpstr>
      <vt:lpstr>ЛЬГОТЫ!!! ЛЬГОТА «БЕЗ ЭКЗАМЕНОВ»  </vt:lpstr>
      <vt:lpstr>Презентация PowerPoint</vt:lpstr>
      <vt:lpstr>Льгота «вне конкурса»  на специальность «Тренерская деятельность»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январь-май 2021</dc:title>
  <dc:creator>Сергей</dc:creator>
  <cp:lastModifiedBy>Sergej Ivanov</cp:lastModifiedBy>
  <cp:revision>66</cp:revision>
  <dcterms:created xsi:type="dcterms:W3CDTF">2021-05-23T08:34:47Z</dcterms:created>
  <dcterms:modified xsi:type="dcterms:W3CDTF">2025-02-13T07:59:06Z</dcterms:modified>
</cp:coreProperties>
</file>